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2" r:id="rId3"/>
    <p:sldMasterId id="2147483714" r:id="rId4"/>
    <p:sldMasterId id="2147483726" r:id="rId5"/>
  </p:sldMasterIdLst>
  <p:sldIdLst>
    <p:sldId id="256" r:id="rId6"/>
    <p:sldId id="273" r:id="rId7"/>
    <p:sldId id="272" r:id="rId8"/>
    <p:sldId id="285" r:id="rId9"/>
    <p:sldId id="270" r:id="rId10"/>
    <p:sldId id="269" r:id="rId11"/>
    <p:sldId id="262" r:id="rId12"/>
    <p:sldId id="281" r:id="rId13"/>
    <p:sldId id="283" r:id="rId14"/>
    <p:sldId id="282" r:id="rId15"/>
    <p:sldId id="268" r:id="rId16"/>
    <p:sldId id="276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www.rosatom.ru/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5" Type="http://schemas.openxmlformats.org/officeDocument/2006/relationships/slide" Target="../slides/slide5.xml"/><Relationship Id="rId4" Type="http://schemas.openxmlformats.org/officeDocument/2006/relationships/hyperlink" Target="http://www.rosatom.ru/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Relationship Id="rId5" Type="http://schemas.openxmlformats.org/officeDocument/2006/relationships/slide" Target="../slides/slide5.xml"/><Relationship Id="rId4" Type="http://schemas.openxmlformats.org/officeDocument/2006/relationships/hyperlink" Target="http://www.rosatom.ru/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5.xml"/><Relationship Id="rId5" Type="http://schemas.openxmlformats.org/officeDocument/2006/relationships/slide" Target="../slides/slide5.xml"/><Relationship Id="rId4" Type="http://schemas.openxmlformats.org/officeDocument/2006/relationships/hyperlink" Target="http://www.rosatom.ru/" TargetMode="Externa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7034" y="2181226"/>
            <a:ext cx="110405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7034" y="3284539"/>
            <a:ext cx="4991100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3076" name="navigation8" descr="ujkm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1" y="293689"/>
            <a:ext cx="2233084" cy="1481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9828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50867" y="0"/>
            <a:ext cx="2806700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4418" y="0"/>
            <a:ext cx="8223249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9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8" y="2455863"/>
            <a:ext cx="10297583" cy="2139950"/>
          </a:xfrm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/>
          <a:lstStyle>
            <a:lvl1pPr>
              <a:lnSpc>
                <a:spcPct val="12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4918" y="4652963"/>
            <a:ext cx="10297583" cy="360362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10244" name="navigation8" descr="ujkm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018" y="511175"/>
            <a:ext cx="1856316" cy="1231900"/>
          </a:xfrm>
          <a:prstGeom prst="rect">
            <a:avLst/>
          </a:prstGeom>
          <a:noFill/>
        </p:spPr>
      </p:pic>
      <p:sp>
        <p:nvSpPr>
          <p:cNvPr id="10245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7033" y="5554663"/>
            <a:ext cx="13975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hlink"/>
                </a:solidFill>
                <a:cs typeface="Arial" charset="0"/>
              </a:rPr>
              <a:t>www.rosatom.ru</a:t>
            </a:r>
            <a:endParaRPr lang="ru-RU" sz="1400" b="1">
              <a:solidFill>
                <a:schemeClr val="hlin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16268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C023BF-DA26-4131-BC47-BAA74D40FE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87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F3DB8-46D3-460C-B4D3-52A8D42E86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9682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4418" y="1125538"/>
            <a:ext cx="5513916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534" y="1125538"/>
            <a:ext cx="5516033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0665F1-3840-4A7B-A656-B0CA3F8A56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91195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C1EBB-A774-40A4-B0EE-8D3D602E76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86021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5C0F2D-AEB0-42B2-B5AB-EB37D1C0F11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4468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2419F3-D56C-49C2-8326-D6AE1BA283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18697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B70C2-4AC0-478E-8762-3ED06CD804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851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5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C3796-3388-46D3-B051-93EA8C7B96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1020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483208-6F44-478D-B351-2033A0B7CB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1154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50867" y="0"/>
            <a:ext cx="2806700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4418" y="0"/>
            <a:ext cx="8223249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974D95-C61A-44CE-896D-1F6631C16C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2634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4918" y="4652963"/>
            <a:ext cx="10297583" cy="360362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4918" y="2455863"/>
            <a:ext cx="10297583" cy="2139950"/>
          </a:xfrm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/>
          <a:lstStyle>
            <a:lvl1pPr>
              <a:lnSpc>
                <a:spcPct val="12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28676" name="navigation8" descr="ujkm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018" y="511175"/>
            <a:ext cx="1856316" cy="1231900"/>
          </a:xfrm>
          <a:prstGeom prst="rect">
            <a:avLst/>
          </a:prstGeom>
          <a:noFill/>
        </p:spPr>
      </p:pic>
      <p:sp>
        <p:nvSpPr>
          <p:cNvPr id="28677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7033" y="5554663"/>
            <a:ext cx="13975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hlink"/>
                </a:solidFill>
                <a:cs typeface="Arial" charset="0"/>
              </a:rPr>
              <a:t>www.rosatom.ru</a:t>
            </a:r>
            <a:endParaRPr lang="ru-RU" sz="1400" b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28678" name="navigation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91501" y="1076326"/>
            <a:ext cx="480484" cy="360363"/>
          </a:xfrm>
          <a:prstGeom prst="ellipse">
            <a:avLst/>
          </a:prstGeom>
          <a:noFill/>
          <a:ln w="2857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28679" name="navigation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775701" y="1076326"/>
            <a:ext cx="480484" cy="360363"/>
          </a:xfrm>
          <a:prstGeom prst="ellipse">
            <a:avLst/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28680" name="navigation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1" y="1076326"/>
            <a:ext cx="480484" cy="360363"/>
          </a:xfrm>
          <a:prstGeom prst="ellipse">
            <a:avLst/>
          </a:prstGeom>
          <a:solidFill>
            <a:schemeClr val="bg1"/>
          </a:solidFill>
          <a:ln w="2857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hlink"/>
                </a:solidFill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91907397"/>
      </p:ext>
    </p:extLst>
  </p:cSld>
  <p:clrMapOvr>
    <a:masterClrMapping/>
  </p:clrMapOvr>
  <p:transition>
    <p:spli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7E3F-D7C4-4D91-82CA-15AA227FE0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24053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7E789E-F690-4906-9ECF-02EB8CB264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5385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4418" y="1125538"/>
            <a:ext cx="5513916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534" y="1125538"/>
            <a:ext cx="5516033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0F22FD-96D6-4FCA-B2C5-1EE9FC5563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79400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7C5287-8F4C-41EF-BB7F-3CE008DEE9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0555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F9EDBF-9DF2-4EF9-8477-A520B20F89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71855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9BCC46-EC70-41E5-A7F3-F7558333F6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290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74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FED250-8FDF-4F8B-AF3A-D82BFC8AD8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6991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802078-92F0-4FB6-ADB2-FEE6DDE712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3073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C7259D-2E03-46A6-BD65-88147D9BF8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02444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50867" y="0"/>
            <a:ext cx="2806700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4418" y="0"/>
            <a:ext cx="8223249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BB67BC-CB6E-4E19-9B33-AE480FE057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0451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8" y="2455863"/>
            <a:ext cx="10297583" cy="2139950"/>
          </a:xfrm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/>
          <a:lstStyle>
            <a:lvl1pPr>
              <a:lnSpc>
                <a:spcPct val="12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4918" y="4652963"/>
            <a:ext cx="10297583" cy="360362"/>
          </a:xfrm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32772" name="navigation8" descr="ujkm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018" y="511175"/>
            <a:ext cx="1856316" cy="1231900"/>
          </a:xfrm>
          <a:prstGeom prst="rect">
            <a:avLst/>
          </a:prstGeom>
          <a:noFill/>
        </p:spPr>
      </p:pic>
      <p:sp>
        <p:nvSpPr>
          <p:cNvPr id="32773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7033" y="5554663"/>
            <a:ext cx="13975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hlink"/>
                </a:solidFill>
                <a:cs typeface="Arial" charset="0"/>
              </a:rPr>
              <a:t>www.rosatom.ru</a:t>
            </a:r>
            <a:endParaRPr lang="ru-RU" sz="1400" b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32774" name="navigation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91501" y="1076326"/>
            <a:ext cx="480484" cy="360363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hlink"/>
                </a:solidFill>
                <a:cs typeface="Arial" charset="0"/>
              </a:rPr>
              <a:t>1</a:t>
            </a:r>
          </a:p>
        </p:txBody>
      </p:sp>
      <p:sp>
        <p:nvSpPr>
          <p:cNvPr id="32775" name="navigation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775701" y="1076326"/>
            <a:ext cx="480484" cy="360363"/>
          </a:xfrm>
          <a:prstGeom prst="ellipse">
            <a:avLst/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32776" name="navigation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1" y="1076326"/>
            <a:ext cx="480484" cy="360363"/>
          </a:xfrm>
          <a:prstGeom prst="ellipse">
            <a:avLst/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60214769"/>
      </p:ext>
    </p:extLst>
  </p:cSld>
  <p:clrMapOvr>
    <a:masterClrMapping/>
  </p:clrMapOvr>
  <p:transition>
    <p:spli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2D7C9E-B90A-466D-AF75-EB7B2CE021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18644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197270-DE48-4405-8C47-C1C9DB02A0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3884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4418" y="1125538"/>
            <a:ext cx="5513916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534" y="1125538"/>
            <a:ext cx="5516033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883F64-D911-4329-94F0-849F1E373F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0230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B81E11-A546-416D-BCA3-06F9C59CF6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7905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616E63-6865-4440-A10C-C9BD2D25BD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621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4418" y="1125538"/>
            <a:ext cx="5513916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534" y="1125538"/>
            <a:ext cx="5516033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0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BFB3BA-BCA3-487C-BB15-01BEB33400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2574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991C82-356D-4BCF-8849-D4FEFDCCE5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4031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7A995E-9027-4285-AE30-2099B58A99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6573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FC8B6A-2A22-4306-AF0A-68FEE4EB64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053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50867" y="0"/>
            <a:ext cx="2806700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4418" y="0"/>
            <a:ext cx="8223249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46D7-4D1D-4F99-8DEE-7733A176FF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7041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4918" y="4652963"/>
            <a:ext cx="10297583" cy="360362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4918" y="2455863"/>
            <a:ext cx="10297583" cy="2139950"/>
          </a:xfrm>
          <a:effectLst>
            <a:outerShdw dist="17961" dir="2700000" algn="ctr" rotWithShape="0">
              <a:schemeClr val="hlink">
                <a:alpha val="50000"/>
              </a:schemeClr>
            </a:outerShdw>
          </a:effectLst>
        </p:spPr>
        <p:txBody>
          <a:bodyPr/>
          <a:lstStyle>
            <a:lvl1pPr>
              <a:lnSpc>
                <a:spcPct val="12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34820" name="navigation8" descr="ujkm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018" y="511175"/>
            <a:ext cx="1856316" cy="1231900"/>
          </a:xfrm>
          <a:prstGeom prst="rect">
            <a:avLst/>
          </a:prstGeom>
          <a:noFill/>
        </p:spPr>
      </p:pic>
      <p:sp>
        <p:nvSpPr>
          <p:cNvPr id="34821" name="Text Box 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7033" y="5554663"/>
            <a:ext cx="13975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chemeClr val="hlink"/>
                </a:solidFill>
                <a:cs typeface="Arial" charset="0"/>
              </a:rPr>
              <a:t>www.rosatom.ru</a:t>
            </a:r>
            <a:endParaRPr lang="ru-RU" sz="1400" b="1">
              <a:solidFill>
                <a:schemeClr val="hlink"/>
              </a:solidFill>
              <a:cs typeface="Arial" charset="0"/>
            </a:endParaRPr>
          </a:p>
        </p:txBody>
      </p:sp>
      <p:sp>
        <p:nvSpPr>
          <p:cNvPr id="34822" name="navigation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91501" y="1076326"/>
            <a:ext cx="480484" cy="360363"/>
          </a:xfrm>
          <a:prstGeom prst="ellipse">
            <a:avLst/>
          </a:prstGeom>
          <a:noFill/>
          <a:ln w="2857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34823" name="navigation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775701" y="1076326"/>
            <a:ext cx="480484" cy="360363"/>
          </a:xfrm>
          <a:prstGeom prst="ellipse">
            <a:avLst/>
          </a:prstGeom>
          <a:solidFill>
            <a:schemeClr val="bg1"/>
          </a:solidFill>
          <a:ln w="2857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hlink"/>
                </a:solidFill>
                <a:cs typeface="Arial" charset="0"/>
              </a:rPr>
              <a:t>2</a:t>
            </a:r>
          </a:p>
        </p:txBody>
      </p:sp>
      <p:sp>
        <p:nvSpPr>
          <p:cNvPr id="34824" name="navigation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1" y="1076326"/>
            <a:ext cx="480484" cy="360363"/>
          </a:xfrm>
          <a:prstGeom prst="ellipse">
            <a:avLst/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47982010"/>
      </p:ext>
    </p:extLst>
  </p:cSld>
  <p:clrMapOvr>
    <a:masterClrMapping/>
  </p:clrMapOvr>
  <p:transition>
    <p:split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F55551-9228-4B04-92FF-D3D92922CB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1669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DCEB28-5A5F-4951-8AB5-E807FAA8F4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6324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4418" y="1125538"/>
            <a:ext cx="5513916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534" y="1125538"/>
            <a:ext cx="5516033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52F8FB-165C-4F12-8561-0D3339F760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6551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F42556-6D5D-4F19-886F-7CD9F21DD7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213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66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A09876-13D0-4D36-8292-E2574D0877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07200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989F2A-B1A3-424B-9499-DB9B42DC0A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6215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7943AF-D37B-46A9-A317-E6305F5EAC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6929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0A6D7D-ACCD-4CCD-A32E-D2E78BBFA2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3163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CF082D-99FF-4390-92A2-68A64389D6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2609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50867" y="0"/>
            <a:ext cx="2806700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4418" y="0"/>
            <a:ext cx="8223249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A5A58F-517A-430D-8F23-EC7DBDE9C5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8067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8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06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9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10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" Target="../slides/slide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13017" y="6448426"/>
            <a:ext cx="83608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cs typeface="+mn-cs"/>
              </a:defRPr>
            </a:lvl1pPr>
          </a:lstStyle>
          <a:p>
            <a:fld id="{F46FA142-1E09-4B26-9E95-E969088E4687}" type="slidenum">
              <a:rPr lang="ru-RU" smtClean="0"/>
              <a:t>‹#›</a:t>
            </a:fld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125538"/>
            <a:ext cx="11233149" cy="5148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0"/>
            <a:ext cx="10176933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2053" name="navigation8" descr="ujkm,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74351" y="106363"/>
            <a:ext cx="1183216" cy="7858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126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1" fontAlgn="base" hangingPunct="1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13017" y="6448426"/>
            <a:ext cx="83608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cs typeface="Arial" charset="0"/>
              </a:defRPr>
            </a:lvl1pPr>
          </a:lstStyle>
          <a:p>
            <a:fld id="{A8FC70EE-5A66-4346-938E-B974612DC4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125538"/>
            <a:ext cx="11233149" cy="5148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0"/>
            <a:ext cx="10176933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9221" name="navigation8" descr="ujkm,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74351" y="106363"/>
            <a:ext cx="1183216" cy="7858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863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</a:defRPr>
      </a:lvl2pPr>
      <a:lvl3pPr marL="1162050" indent="-268288" algn="l" rtl="0" eaLnBrk="1" fontAlgn="base" hangingPunct="1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</a:defRPr>
      </a:lvl3pPr>
      <a:lvl4pPr marL="16652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3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13017" y="6448426"/>
            <a:ext cx="83608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cs typeface="Arial" charset="0"/>
              </a:defRPr>
            </a:lvl1pPr>
          </a:lstStyle>
          <a:p>
            <a:fld id="{F42C35C7-281F-4A77-9E44-459E55BE89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125538"/>
            <a:ext cx="11233149" cy="5148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0"/>
            <a:ext cx="10176933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27653" name="navigation8" descr="ujkm,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74351" y="106363"/>
            <a:ext cx="1183216" cy="785812"/>
          </a:xfrm>
          <a:prstGeom prst="rect">
            <a:avLst/>
          </a:prstGeom>
          <a:noFill/>
        </p:spPr>
      </p:pic>
      <p:sp>
        <p:nvSpPr>
          <p:cNvPr id="27654" name="navigation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24418" y="6469064"/>
            <a:ext cx="2391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cs typeface="Arial" charset="0"/>
              </a:rPr>
              <a:t>1</a:t>
            </a:r>
          </a:p>
        </p:txBody>
      </p:sp>
      <p:sp>
        <p:nvSpPr>
          <p:cNvPr id="27655" name="navigation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01185" y="6469064"/>
            <a:ext cx="2391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cs typeface="Arial" charset="0"/>
              </a:rPr>
              <a:t>2</a:t>
            </a:r>
          </a:p>
        </p:txBody>
      </p:sp>
      <p:sp>
        <p:nvSpPr>
          <p:cNvPr id="27656" name="navigation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77951" y="6469064"/>
            <a:ext cx="239183" cy="179387"/>
          </a:xfrm>
          <a:prstGeom prst="rect">
            <a:avLst/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solidFill>
                  <a:schemeClr val="bg1"/>
                </a:solidFill>
                <a:cs typeface="Arial" charset="0"/>
              </a:rPr>
              <a:t>3</a:t>
            </a:r>
          </a:p>
        </p:txBody>
      </p:sp>
      <p:sp>
        <p:nvSpPr>
          <p:cNvPr id="27657" name="navigation7"/>
          <p:cNvSpPr>
            <a:spLocks noChangeShapeType="1"/>
          </p:cNvSpPr>
          <p:nvPr/>
        </p:nvSpPr>
        <p:spPr bwMode="auto">
          <a:xfrm>
            <a:off x="931334" y="6469064"/>
            <a:ext cx="2117" cy="1793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7658" name="navigation6"/>
          <p:cNvSpPr>
            <a:spLocks noChangeShapeType="1"/>
          </p:cNvSpPr>
          <p:nvPr/>
        </p:nvSpPr>
        <p:spPr bwMode="auto">
          <a:xfrm>
            <a:off x="1308100" y="6469064"/>
            <a:ext cx="2117" cy="1793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00578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</a:defRPr>
      </a:lvl2pPr>
      <a:lvl3pPr marL="1162050" indent="-268288" algn="l" rtl="0" eaLnBrk="1" fontAlgn="base" hangingPunct="1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</a:defRPr>
      </a:lvl3pPr>
      <a:lvl4pPr marL="16652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3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vigation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624418" y="6469064"/>
            <a:ext cx="239183" cy="179387"/>
          </a:xfrm>
          <a:prstGeom prst="rect">
            <a:avLst/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0"/>
            <a:ext cx="10176933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13017" y="6448426"/>
            <a:ext cx="83608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cs typeface="+mn-cs"/>
              </a:defRPr>
            </a:lvl1pPr>
          </a:lstStyle>
          <a:p>
            <a:fld id="{DFDF4F02-C1C5-49DD-9437-87BFDC9BB6F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125538"/>
            <a:ext cx="11233149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31750" name="navigation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01185" y="6469064"/>
            <a:ext cx="2391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cs typeface="Arial" charset="0"/>
              </a:rPr>
              <a:t>2</a:t>
            </a:r>
          </a:p>
        </p:txBody>
      </p:sp>
      <p:sp>
        <p:nvSpPr>
          <p:cNvPr id="31751" name="navigation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77951" y="6469064"/>
            <a:ext cx="239183" cy="1793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cs typeface="Arial" charset="0"/>
              </a:rPr>
              <a:t>3</a:t>
            </a:r>
          </a:p>
        </p:txBody>
      </p:sp>
      <p:sp>
        <p:nvSpPr>
          <p:cNvPr id="31752" name="navigation8"/>
          <p:cNvSpPr>
            <a:spLocks noChangeShapeType="1"/>
          </p:cNvSpPr>
          <p:nvPr/>
        </p:nvSpPr>
        <p:spPr bwMode="auto">
          <a:xfrm>
            <a:off x="931334" y="6469064"/>
            <a:ext cx="2117" cy="1793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1753" name="navigation7"/>
          <p:cNvSpPr>
            <a:spLocks noChangeShapeType="1"/>
          </p:cNvSpPr>
          <p:nvPr/>
        </p:nvSpPr>
        <p:spPr bwMode="auto">
          <a:xfrm>
            <a:off x="1308100" y="6469064"/>
            <a:ext cx="2117" cy="1793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  <p:pic>
        <p:nvPicPr>
          <p:cNvPr id="31754" name="navigation6" descr="ujkm,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74351" y="106363"/>
            <a:ext cx="1183216" cy="7858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183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1" fontAlgn="base" hangingPunct="1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13017" y="6448426"/>
            <a:ext cx="83608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cs typeface="Arial" charset="0"/>
              </a:defRPr>
            </a:lvl1pPr>
          </a:lstStyle>
          <a:p>
            <a:fld id="{AF68C5DA-E1FB-439D-AE01-4ADCA83CDE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1125538"/>
            <a:ext cx="11233149" cy="5148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0"/>
            <a:ext cx="10176933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33797" name="navigation8" descr="ujkm,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74351" y="106363"/>
            <a:ext cx="1183216" cy="785812"/>
          </a:xfrm>
          <a:prstGeom prst="rect">
            <a:avLst/>
          </a:prstGeom>
          <a:noFill/>
        </p:spPr>
      </p:pic>
      <p:sp>
        <p:nvSpPr>
          <p:cNvPr id="33798" name="navigation1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24418" y="6469064"/>
            <a:ext cx="2391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cs typeface="Arial" charset="0"/>
              </a:rPr>
              <a:t>1</a:t>
            </a:r>
          </a:p>
        </p:txBody>
      </p:sp>
      <p:sp>
        <p:nvSpPr>
          <p:cNvPr id="33799" name="navigation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01185" y="6469064"/>
            <a:ext cx="239183" cy="179387"/>
          </a:xfrm>
          <a:prstGeom prst="rect">
            <a:avLst/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solidFill>
                  <a:schemeClr val="bg1"/>
                </a:solidFill>
                <a:cs typeface="Arial" charset="0"/>
              </a:rPr>
              <a:t>2</a:t>
            </a:r>
          </a:p>
        </p:txBody>
      </p:sp>
      <p:sp>
        <p:nvSpPr>
          <p:cNvPr id="33800" name="navigation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77951" y="6469064"/>
            <a:ext cx="239183" cy="1793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ru-RU" sz="1200" b="1">
                <a:cs typeface="Arial" charset="0"/>
              </a:rPr>
              <a:t>3</a:t>
            </a:r>
          </a:p>
        </p:txBody>
      </p:sp>
      <p:sp>
        <p:nvSpPr>
          <p:cNvPr id="33801" name="navigation7"/>
          <p:cNvSpPr>
            <a:spLocks noChangeShapeType="1"/>
          </p:cNvSpPr>
          <p:nvPr/>
        </p:nvSpPr>
        <p:spPr bwMode="auto">
          <a:xfrm>
            <a:off x="931334" y="6469064"/>
            <a:ext cx="2117" cy="1793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3802" name="navigation6"/>
          <p:cNvSpPr>
            <a:spLocks noChangeShapeType="1"/>
          </p:cNvSpPr>
          <p:nvPr/>
        </p:nvSpPr>
        <p:spPr bwMode="auto">
          <a:xfrm>
            <a:off x="1308100" y="6469064"/>
            <a:ext cx="2117" cy="1793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90268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</a:defRPr>
      </a:lvl2pPr>
      <a:lvl3pPr marL="1162050" indent="-268288" algn="l" rtl="0" eaLnBrk="1" fontAlgn="base" hangingPunct="1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</a:defRPr>
      </a:lvl3pPr>
      <a:lvl4pPr marL="16652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3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6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0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034" y="2181226"/>
            <a:ext cx="11040533" cy="1755774"/>
          </a:xfrm>
        </p:spPr>
        <p:txBody>
          <a:bodyPr/>
          <a:lstStyle/>
          <a:p>
            <a:r>
              <a:rPr lang="uk-UA" sz="2800" dirty="0" err="1"/>
              <a:t>Определение</a:t>
            </a:r>
            <a:r>
              <a:rPr lang="uk-UA" sz="2800" dirty="0"/>
              <a:t> </a:t>
            </a:r>
            <a:r>
              <a:rPr lang="uk-UA" sz="2800" dirty="0" err="1"/>
              <a:t>метрологических</a:t>
            </a:r>
            <a:r>
              <a:rPr lang="uk-UA" sz="2800" dirty="0"/>
              <a:t> характеристик </a:t>
            </a:r>
            <a:r>
              <a:rPr lang="uk-UA" sz="2800" dirty="0" err="1"/>
              <a:t>средств</a:t>
            </a:r>
            <a:r>
              <a:rPr lang="uk-UA" sz="2800" dirty="0"/>
              <a:t> </a:t>
            </a:r>
            <a:r>
              <a:rPr lang="uk-UA" sz="2800" dirty="0" err="1"/>
              <a:t>измерений</a:t>
            </a:r>
            <a:r>
              <a:rPr lang="uk-UA" sz="2800" dirty="0"/>
              <a:t> </a:t>
            </a:r>
            <a:r>
              <a:rPr lang="uk-UA" sz="2800" dirty="0" err="1"/>
              <a:t>ионизирующих</a:t>
            </a:r>
            <a:r>
              <a:rPr lang="uk-UA" sz="2800" dirty="0"/>
              <a:t> </a:t>
            </a:r>
            <a:r>
              <a:rPr lang="uk-UA" sz="2800" dirty="0" err="1"/>
              <a:t>излучений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7034" y="468080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kern="0" dirty="0" smtClean="0">
                <a:solidFill>
                  <a:schemeClr val="hlink"/>
                </a:solidFill>
              </a:rPr>
              <a:t>Елизаров Олег Владимирович</a:t>
            </a:r>
            <a:endParaRPr lang="ru-RU" b="1" kern="0" dirty="0">
              <a:solidFill>
                <a:schemeClr val="hlink"/>
              </a:solidFill>
            </a:endParaRPr>
          </a:p>
          <a:p>
            <a:r>
              <a:rPr lang="ru-RU" b="1" kern="0" dirty="0">
                <a:solidFill>
                  <a:schemeClr val="hlink"/>
                </a:solidFill>
              </a:rPr>
              <a:t>(Частное учреждение «</a:t>
            </a:r>
            <a:r>
              <a:rPr lang="ru-RU" b="1" kern="0" dirty="0" err="1">
                <a:solidFill>
                  <a:schemeClr val="hlink"/>
                </a:solidFill>
              </a:rPr>
              <a:t>Атомстандарт</a:t>
            </a:r>
            <a:r>
              <a:rPr lang="ru-RU" b="1" kern="0" dirty="0" smtClean="0">
                <a:solidFill>
                  <a:schemeClr val="hlink"/>
                </a:solidFill>
              </a:rPr>
              <a:t>»)</a:t>
            </a:r>
          </a:p>
          <a:p>
            <a:endParaRPr lang="ru-RU" b="1" kern="0" dirty="0" smtClean="0">
              <a:solidFill>
                <a:schemeClr val="hlink"/>
              </a:solidFill>
            </a:endParaRPr>
          </a:p>
          <a:p>
            <a:r>
              <a:rPr lang="ru-RU" b="1" kern="0" dirty="0" smtClean="0">
                <a:solidFill>
                  <a:schemeClr val="hlink"/>
                </a:solidFill>
              </a:rPr>
              <a:t>Новиков Григорий Евгеньевич</a:t>
            </a:r>
          </a:p>
          <a:p>
            <a:r>
              <a:rPr lang="ru-RU" b="1" kern="0" dirty="0" smtClean="0">
                <a:solidFill>
                  <a:schemeClr val="hlink"/>
                </a:solidFill>
              </a:rPr>
              <a:t>(Госкорпорация Росатом)</a:t>
            </a:r>
          </a:p>
          <a:p>
            <a:endParaRPr lang="ru-RU" b="1" kern="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07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75"/>
            <a:ext cx="12031393" cy="732155"/>
          </a:xfrm>
        </p:spPr>
        <p:txBody>
          <a:bodyPr>
            <a:normAutofit/>
          </a:bodyPr>
          <a:lstStyle/>
          <a:p>
            <a:r>
              <a:rPr lang="ru-RU" dirty="0" smtClean="0"/>
              <a:t>Для случайной составляющей погрешности: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8488" y="6080719"/>
            <a:ext cx="5928083" cy="0"/>
          </a:xfrm>
          <a:prstGeom prst="line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358488" y="1983741"/>
            <a:ext cx="11896" cy="4096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64116" y="5788332"/>
                <a:ext cx="8188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  <m:sub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эт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4116" y="5788332"/>
                <a:ext cx="818878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9"/>
              <p:cNvSpPr txBox="1">
                <a:spLocks noGrp="1"/>
              </p:cNvSpPr>
              <p:nvPr>
                <p:ph idx="1"/>
              </p:nvPr>
            </p:nvSpPr>
            <p:spPr>
              <a:xfrm>
                <a:off x="3370383" y="1379668"/>
                <a:ext cx="511679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Объект 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70383" y="1379668"/>
                <a:ext cx="511679" cy="5355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>
            <a:off x="8845553" y="5371706"/>
            <a:ext cx="0" cy="3798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756054" y="2553437"/>
            <a:ext cx="14687" cy="107709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227340" y="3898864"/>
            <a:ext cx="0" cy="7175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7183329" y="5391443"/>
            <a:ext cx="2" cy="3446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471424" y="5008098"/>
            <a:ext cx="0" cy="5767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Объект 9"/>
              <p:cNvSpPr txBox="1">
                <a:spLocks/>
              </p:cNvSpPr>
              <p:nvPr/>
            </p:nvSpPr>
            <p:spPr>
              <a:xfrm>
                <a:off x="8681909" y="2794853"/>
                <a:ext cx="2749855" cy="584904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ad>
                        <m:radPr>
                          <m:degHide m:val="on"/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ra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4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1909" y="2794853"/>
                <a:ext cx="2749855" cy="5849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57671" y="58020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857671" y="57883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4" name="Дуга 3"/>
          <p:cNvSpPr/>
          <p:nvPr/>
        </p:nvSpPr>
        <p:spPr>
          <a:xfrm rot="10800000">
            <a:off x="3812945" y="9275"/>
            <a:ext cx="5019161" cy="5477124"/>
          </a:xfrm>
          <a:prstGeom prst="arc">
            <a:avLst>
              <a:gd name="adj1" fmla="val 1631284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4" idx="0"/>
          </p:cNvCxnSpPr>
          <p:nvPr/>
        </p:nvCxnSpPr>
        <p:spPr>
          <a:xfrm>
            <a:off x="6232661" y="5484643"/>
            <a:ext cx="3053910" cy="1002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 rot="10800000">
            <a:off x="3974226" y="-382841"/>
            <a:ext cx="4082937" cy="5700824"/>
          </a:xfrm>
          <a:prstGeom prst="arc">
            <a:avLst>
              <a:gd name="adj1" fmla="val 16312840"/>
              <a:gd name="adj2" fmla="val 0"/>
            </a:avLst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936566" y="5317983"/>
            <a:ext cx="3350005" cy="1666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29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метрологические характеристики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/>
              <a:t>Анизотропия </a:t>
            </a:r>
            <a:r>
              <a:rPr lang="ru-RU" sz="2800" dirty="0"/>
              <a:t>нормируется по требованию заказчика и результаты должны указываться в виде графика. Это требование не выполняется.</a:t>
            </a:r>
          </a:p>
          <a:p>
            <a:pPr marL="0" indent="0">
              <a:buNone/>
            </a:pPr>
            <a:r>
              <a:rPr lang="ru-RU" sz="2800" b="1" dirty="0"/>
              <a:t>Энергетическая зависимость средств измерений. </a:t>
            </a:r>
            <a:r>
              <a:rPr lang="ru-RU" sz="2800" dirty="0"/>
              <a:t>Для дозиметров гамма-излучения в диапазоне энергий 0,66 – 8 МэВ допуск на энергетическую зависимость составляет </a:t>
            </a:r>
            <a:r>
              <a:rPr lang="ru-RU" sz="2800" dirty="0" smtClean="0"/>
              <a:t>от плюс 200 </a:t>
            </a:r>
            <a:r>
              <a:rPr lang="ru-RU" sz="2800" dirty="0"/>
              <a:t>% </a:t>
            </a:r>
            <a:r>
              <a:rPr lang="ru-RU" sz="2800" dirty="0" smtClean="0"/>
              <a:t>до </a:t>
            </a:r>
            <a:r>
              <a:rPr lang="ru-RU" sz="2800" dirty="0" smtClean="0"/>
              <a:t>минус </a:t>
            </a:r>
            <a:r>
              <a:rPr lang="ru-RU" sz="2800" dirty="0"/>
              <a:t>25 %.</a:t>
            </a:r>
          </a:p>
          <a:p>
            <a:pPr marL="0" indent="0">
              <a:buNone/>
            </a:pPr>
            <a:r>
              <a:rPr lang="ru-RU" sz="2800" b="1" dirty="0"/>
              <a:t>Нестабильность показаний</a:t>
            </a:r>
            <a:r>
              <a:rPr lang="ru-RU" sz="2800" dirty="0"/>
              <a:t> … должна быть не более 5 % (или 10 %). Неясно, за какое время, как ее оценивать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9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Поверка вторичной части измерительных каналов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измерения </a:t>
            </a:r>
            <a:r>
              <a:rPr lang="ru-RU" sz="2800" dirty="0" smtClean="0"/>
              <a:t>ионизирующих излучений</a:t>
            </a:r>
            <a:r>
              <a:rPr lang="ru-RU" sz="28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076" y="1504604"/>
            <a:ext cx="11280371" cy="473825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3600" dirty="0"/>
              <a:t>Поверка вторичной части осуществляется генератором, имеющим постоянную </a:t>
            </a:r>
            <a:r>
              <a:rPr lang="ru-RU" sz="3600" dirty="0" smtClean="0"/>
              <a:t>частоту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3600" dirty="0"/>
              <a:t>Реальное распределение имеет экспоненциальный характер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04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54110" y="1764406"/>
            <a:ext cx="10515600" cy="2459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8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5400" kern="0" dirty="0" smtClean="0"/>
              <a:t>СПАСИБО </a:t>
            </a:r>
          </a:p>
          <a:p>
            <a:pPr algn="ctr"/>
            <a:r>
              <a:rPr lang="ru-RU" sz="5400" kern="0" dirty="0" smtClean="0"/>
              <a:t>ЗА ВНИМАНИЕ</a:t>
            </a:r>
            <a:r>
              <a:rPr lang="en-US" sz="5400" kern="0" dirty="0" smtClean="0"/>
              <a:t>!</a:t>
            </a:r>
            <a:endParaRPr lang="ru-RU" sz="5400" kern="0" dirty="0"/>
          </a:p>
        </p:txBody>
      </p:sp>
    </p:spTree>
    <p:extLst>
      <p:ext uri="{BB962C8B-B14F-4D97-AF65-F5344CB8AC3E}">
        <p14:creationId xmlns:p14="http://schemas.microsoft.com/office/powerpoint/2010/main" val="2566671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Стандарты на СИ ионизирующих излучений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ГОСТ 28271-89 Приборы радиометрические и дозиметрические. Общие технические требования и методы испытаний:</a:t>
            </a:r>
          </a:p>
          <a:p>
            <a:pPr marL="0" indent="0">
              <a:buNone/>
            </a:pPr>
            <a:r>
              <a:rPr lang="ru-RU" sz="2400" dirty="0"/>
              <a:t>«Отклонения показаний радиометров и дозиметров, вызываемые статистическими флуктуациями (</a:t>
            </a:r>
            <a:r>
              <a:rPr lang="ru-RU" sz="2400" dirty="0">
                <a:solidFill>
                  <a:srgbClr val="FF0000"/>
                </a:solidFill>
              </a:rPr>
              <a:t>коэффициент вариации</a:t>
            </a:r>
            <a:r>
              <a:rPr lang="ru-RU" sz="2400" dirty="0"/>
              <a:t>) должны быть не более 20 % (при доверительной вероятности 0,95)»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ГОСТ 27451-87 Средства измерений ионизирующих излучений. Общие технические условия: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ничего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1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ГОСТ 28271-89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Метод оценки случайной составляющей погрешности: </a:t>
            </a:r>
            <a:r>
              <a:rPr lang="ru-RU" sz="2000" dirty="0"/>
              <a:t>«</a:t>
            </a:r>
            <a:r>
              <a:rPr lang="ru-RU" sz="2000" dirty="0">
                <a:solidFill>
                  <a:srgbClr val="FF0000"/>
                </a:solidFill>
              </a:rPr>
              <a:t>коэффициент вариации</a:t>
            </a:r>
            <a:r>
              <a:rPr lang="ru-RU" sz="2000" dirty="0"/>
              <a:t> определяют при значении измеряемой величины, равной 1/3 конечного значения шкалы диапазона или максимального значения показаний в каждом разряде, начиная со второго (при цифровой индикации)».</a:t>
            </a:r>
          </a:p>
          <a:p>
            <a:pPr marL="0" indent="0">
              <a:buNone/>
            </a:pPr>
            <a:r>
              <a:rPr lang="ru-RU" sz="2000" b="1" dirty="0"/>
              <a:t>Вопросы:</a:t>
            </a:r>
            <a:r>
              <a:rPr lang="ru-RU" sz="2000" dirty="0"/>
              <a:t> а какой коэффициент вариации при значении измеряемой величины, равной, например, 2/3 конечного значения шкалы, какой </a:t>
            </a:r>
            <a:r>
              <a:rPr lang="ru-RU" sz="2000" dirty="0">
                <a:solidFill>
                  <a:srgbClr val="FF0000"/>
                </a:solidFill>
              </a:rPr>
              <a:t>коэффициент вариации</a:t>
            </a:r>
            <a:r>
              <a:rPr lang="ru-RU" sz="2000" dirty="0"/>
              <a:t> в первом разряде и т.д.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Пользователь </a:t>
            </a:r>
            <a:r>
              <a:rPr lang="ru-RU" sz="2000" u="sng" dirty="0"/>
              <a:t>не может</a:t>
            </a:r>
            <a:r>
              <a:rPr lang="ru-RU" sz="2000" dirty="0"/>
              <a:t> оценить погрешность измерений в реальных условиях применения СИ, что не соответствует ГОСТ 8.009:</a:t>
            </a:r>
          </a:p>
          <a:p>
            <a:pPr marL="0" indent="0">
              <a:buNone/>
            </a:pPr>
            <a:r>
              <a:rPr lang="ru-RU" sz="2400" dirty="0"/>
              <a:t>требование к МХ СИ: «комплекс МХ … должен быть достаточен для определения результатов измерений … и расчетной оценки … характеристик инструментальной составляющей погрешности измерений … в реальных условиях применения».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45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5535"/>
            <a:ext cx="10515600" cy="5388260"/>
          </a:xfrm>
        </p:spPr>
        <p:txBody>
          <a:bodyPr>
            <a:normAutofit/>
          </a:bodyPr>
          <a:lstStyle/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Коэффициент </a:t>
            </a:r>
            <a:r>
              <a:rPr lang="ru-RU" alt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вариации</a:t>
            </a:r>
            <a:r>
              <a:rPr lang="ru-RU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Вопросы:</a:t>
            </a:r>
            <a:r>
              <a:rPr lang="ru-RU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Каким должно быть </a:t>
            </a:r>
            <a:r>
              <a:rPr lang="en-US" alt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 </a:t>
            </a:r>
            <a:endParaRPr lang="ru-RU" alt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Какова достоверность оценки </a:t>
            </a:r>
            <a:r>
              <a:rPr lang="en-US" alt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8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28271-89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не дает </a:t>
            </a:r>
          </a:p>
          <a:p>
            <a:pPr marL="0" lvl="0" indent="4508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пользователю ни испытателю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8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600" dirty="0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62315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323" y="1651322"/>
            <a:ext cx="4522573" cy="153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0065" y="0"/>
            <a:ext cx="10859533" cy="1325563"/>
          </a:xfrm>
        </p:spPr>
        <p:txBody>
          <a:bodyPr/>
          <a:lstStyle/>
          <a:p>
            <a:r>
              <a:rPr lang="ru-RU" dirty="0" smtClean="0"/>
              <a:t>ГОСТ </a:t>
            </a:r>
            <a:r>
              <a:rPr lang="ru-RU" dirty="0"/>
              <a:t>28271-89 </a:t>
            </a:r>
            <a:r>
              <a:rPr lang="ru-RU" dirty="0" smtClean="0"/>
              <a:t>для испытателя: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«Основная относительная погрешность»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044" y="1158374"/>
            <a:ext cx="4156363" cy="10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33833" y="2178317"/>
            <a:ext cx="110300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измерений </a:t>
            </a:r>
            <a:r>
              <a:rPr lang="en-US" alt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различно.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Чаще всего </a:t>
            </a:r>
            <a:r>
              <a:rPr lang="en-US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n=5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 есть и</a:t>
            </a:r>
            <a:r>
              <a:rPr lang="en-US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n=1 </a:t>
            </a:r>
            <a:r>
              <a:rPr lang="en-US" alt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  <a:r>
              <a:rPr lang="ru-RU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оценка только систематической погрешности !</a:t>
            </a:r>
            <a:endParaRPr lang="ru-RU" alt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4418" y="3749457"/>
            <a:ext cx="114928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ГОСТ 28271-89: </a:t>
            </a:r>
            <a:r>
              <a:rPr lang="ru-RU" sz="2400" dirty="0"/>
              <a:t>«Определение основной погрешности проводят посредством сравнения показаний испытуемых приборов с показаниями образцовых средств измерений или со значением образцовой меры … для получения большей точности и уменьшения случайных погрешностей рекомендуется измерения проводить неоднократно и полученные результаты подвергать статистической обработке».</a:t>
            </a:r>
          </a:p>
        </p:txBody>
      </p:sp>
    </p:spTree>
    <p:extLst>
      <p:ext uri="{BB962C8B-B14F-4D97-AF65-F5344CB8AC3E}">
        <p14:creationId xmlns:p14="http://schemas.microsoft.com/office/powerpoint/2010/main" val="135977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ГОСТ 27451-87: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418" y="1645920"/>
            <a:ext cx="11233149" cy="462788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«…основная погрешность средств измерений должна нормироваться пределом допускаемой основной относительной погрешности…». «Дозиметрические и радиометрические СИ должны обеспечивать измерение физических величин с пределом допускаемой относительной основной погрешности…»</a:t>
            </a:r>
          </a:p>
          <a:p>
            <a:pPr marL="0" indent="0">
              <a:buNone/>
            </a:pPr>
            <a:r>
              <a:rPr lang="ru-RU" sz="2400" smtClean="0"/>
              <a:t>термин </a:t>
            </a:r>
            <a:r>
              <a:rPr lang="ru-RU" sz="2400" dirty="0"/>
              <a:t>«относительная основная погрешность» относится не к характеристике погрешности дозиметров (радиометров), а к погрешности </a:t>
            </a:r>
            <a:r>
              <a:rPr lang="ru-RU" sz="2400"/>
              <a:t>результата </a:t>
            </a:r>
            <a:r>
              <a:rPr lang="ru-RU" sz="2400" smtClean="0"/>
              <a:t>измерения. 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Вывод: </a:t>
            </a:r>
            <a:r>
              <a:rPr lang="ru-RU" sz="2400" dirty="0"/>
              <a:t>требования ГОСТ 27451-87 </a:t>
            </a:r>
            <a:r>
              <a:rPr lang="ru-RU" sz="2400" b="1" dirty="0"/>
              <a:t>невыполнимы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2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5944"/>
            <a:ext cx="10515600" cy="603866"/>
          </a:xfrm>
        </p:spPr>
        <p:txBody>
          <a:bodyPr/>
          <a:lstStyle/>
          <a:p>
            <a:r>
              <a:rPr lang="ru-RU" sz="3000" dirty="0"/>
              <a:t>Общий вывод по ГОСТ 28271-89 и ГОСТ 27451-87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dirty="0"/>
              <a:t>Расчетным путем определить результат измерения и характеристики погрешности невозможно:</a:t>
            </a:r>
          </a:p>
          <a:p>
            <a:pPr>
              <a:buFontTx/>
              <a:buChar char="-"/>
            </a:pPr>
            <a:r>
              <a:rPr lang="ru-RU" sz="2200" dirty="0"/>
              <a:t>неоднозначное понимание метрологических характеристик;</a:t>
            </a:r>
          </a:p>
          <a:p>
            <a:pPr>
              <a:buFontTx/>
              <a:buChar char="-"/>
            </a:pPr>
            <a:r>
              <a:rPr lang="ru-RU" sz="2200" dirty="0"/>
              <a:t>насколько достоверно надо определять метрологические характеристики ?</a:t>
            </a:r>
          </a:p>
          <a:p>
            <a:pPr marL="0" indent="0">
              <a:buNone/>
            </a:pPr>
            <a:r>
              <a:rPr lang="ru-RU" sz="2200" b="1" dirty="0"/>
              <a:t>Что предлагается ?</a:t>
            </a:r>
          </a:p>
          <a:p>
            <a:pPr marL="0" indent="0">
              <a:buNone/>
            </a:pPr>
            <a:r>
              <a:rPr lang="ru-RU" sz="2200" dirty="0"/>
              <a:t>1. </a:t>
            </a:r>
            <a:r>
              <a:rPr lang="ru-RU" sz="2200" dirty="0" smtClean="0"/>
              <a:t>МИ 3592 «Методы определения метрологических характеристик средств измерений, применяемых в области использования атомной энергии»</a:t>
            </a:r>
            <a:r>
              <a:rPr lang="uk-UA" sz="2200" dirty="0" smtClean="0"/>
              <a:t>.</a:t>
            </a:r>
            <a:endParaRPr lang="uk-UA" sz="2200" dirty="0"/>
          </a:p>
          <a:p>
            <a:pPr marL="0" indent="0">
              <a:buNone/>
            </a:pPr>
            <a:r>
              <a:rPr lang="ru-RU" sz="2200" dirty="0"/>
              <a:t>2. Для СИ ИИ можно и нужно использовать априорные сведения, следующие из физических принципов, на которых основана работа СИ ИИ. В сочетании с современными методами математической статистики это дает возможность существенно уменьшить значения характеристик погрешности, приписываемых 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2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75"/>
            <a:ext cx="12031393" cy="73215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	Для </a:t>
            </a:r>
            <a:r>
              <a:rPr lang="ru-RU" sz="2800" dirty="0" smtClean="0"/>
              <a:t>систематической составляющей </a:t>
            </a:r>
            <a:r>
              <a:rPr lang="ru-RU" sz="2800" dirty="0" smtClean="0"/>
              <a:t>погрешности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8488" y="6080719"/>
            <a:ext cx="5928083" cy="0"/>
          </a:xfrm>
          <a:prstGeom prst="line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358488" y="1983741"/>
            <a:ext cx="11896" cy="40969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64116" y="5788332"/>
                <a:ext cx="8188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  <m:sub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эт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4116" y="5788332"/>
                <a:ext cx="818878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9"/>
              <p:cNvSpPr txBox="1">
                <a:spLocks noGrp="1"/>
              </p:cNvSpPr>
              <p:nvPr>
                <p:ph idx="1"/>
              </p:nvPr>
            </p:nvSpPr>
            <p:spPr>
              <a:xfrm>
                <a:off x="3370383" y="1379668"/>
                <a:ext cx="511679" cy="535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Объект 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70383" y="1379668"/>
                <a:ext cx="511679" cy="5355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V="1">
            <a:off x="3370384" y="1509743"/>
            <a:ext cx="5013961" cy="43491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882062" y="5008098"/>
            <a:ext cx="0" cy="3798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66513" y="5195668"/>
            <a:ext cx="237271" cy="23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835705" y="1647433"/>
            <a:ext cx="104100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527409" y="2672864"/>
            <a:ext cx="492369" cy="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984066" y="4543863"/>
            <a:ext cx="26318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76406" y="3713413"/>
            <a:ext cx="431047" cy="722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341522" y="1108506"/>
            <a:ext cx="14687" cy="107709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773593" y="2314102"/>
            <a:ext cx="0" cy="7175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115862" y="4257626"/>
            <a:ext cx="0" cy="57247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991929" y="3418449"/>
            <a:ext cx="0" cy="5767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3780241" y="1532168"/>
            <a:ext cx="5337551" cy="423878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3604812" y="1108506"/>
            <a:ext cx="4533209" cy="427942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Объект 9"/>
              <p:cNvSpPr txBox="1">
                <a:spLocks/>
              </p:cNvSpPr>
              <p:nvPr/>
            </p:nvSpPr>
            <p:spPr>
              <a:xfrm>
                <a:off x="7930076" y="2927754"/>
                <a:ext cx="3619581" cy="535531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acc>
                    <m:r>
                      <a:rPr lang="ru-RU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эт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bSup>
                      <m:sSub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ru-RU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эт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84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076" y="2927754"/>
                <a:ext cx="3619581" cy="5355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57671" y="58020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857671" y="57883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Объект 9"/>
              <p:cNvSpPr txBox="1">
                <a:spLocks/>
              </p:cNvSpPr>
              <p:nvPr/>
            </p:nvSpPr>
            <p:spPr>
              <a:xfrm>
                <a:off x="128214" y="2595712"/>
                <a:ext cx="3016339" cy="2028248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О</m:t>
                      </m:r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граничения:</m:t>
                      </m:r>
                    </m:oMath>
                  </m:oMathPara>
                </a14:m>
                <a:endParaRPr lang="ru-RU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b="1" dirty="0" smtClean="0"/>
                  <a:t>Снизу:</a:t>
                </a:r>
                <a:r>
                  <a:rPr lang="ru-RU" dirty="0" smtClean="0"/>
                  <a:t> Шумы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b="1" dirty="0" smtClean="0"/>
                  <a:t>Сверху: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dirty="0" smtClean="0"/>
                  <a:t>Быстродействие</a:t>
                </a:r>
                <a:endParaRPr lang="ru-RU" dirty="0"/>
              </a:p>
            </p:txBody>
          </p:sp>
        </mc:Choice>
        <mc:Fallback xmlns="">
          <p:sp>
            <p:nvSpPr>
              <p:cNvPr id="28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14" y="2595712"/>
                <a:ext cx="3016339" cy="2028248"/>
              </a:xfrm>
              <a:prstGeom prst="rect">
                <a:avLst/>
              </a:prstGeom>
              <a:blipFill rotWithShape="0">
                <a:blip r:embed="rId5"/>
                <a:stretch>
                  <a:fillRect l="-4040" r="-808" b="-7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Объект 9"/>
              <p:cNvSpPr txBox="1">
                <a:spLocks/>
              </p:cNvSpPr>
              <p:nvPr/>
            </p:nvSpPr>
            <p:spPr>
              <a:xfrm>
                <a:off x="7974623" y="4391097"/>
                <a:ext cx="3919343" cy="535531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ru-RU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ru-RU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lin"/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Х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эт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9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623" y="4391097"/>
                <a:ext cx="3919343" cy="5355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4586068" y="3248216"/>
            <a:ext cx="1285348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871416" y="3248216"/>
            <a:ext cx="57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449016" y="3248216"/>
            <a:ext cx="324577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Объект 9"/>
              <p:cNvSpPr txBox="1">
                <a:spLocks/>
              </p:cNvSpPr>
              <p:nvPr/>
            </p:nvSpPr>
            <p:spPr>
              <a:xfrm>
                <a:off x="4906823" y="2677519"/>
                <a:ext cx="632224" cy="535531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>
                <a:sp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6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823" y="2677519"/>
                <a:ext cx="632224" cy="5355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>
            <a:stCxn id="84" idx="2"/>
          </p:cNvCxnSpPr>
          <p:nvPr/>
        </p:nvCxnSpPr>
        <p:spPr>
          <a:xfrm flipH="1">
            <a:off x="9739866" y="3463285"/>
            <a:ext cx="1" cy="9278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1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258"/>
            <a:ext cx="12192000" cy="100368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</a:t>
            </a:r>
            <a:r>
              <a:rPr lang="ru-RU" sz="2400" dirty="0" smtClean="0"/>
              <a:t>ценивание </a:t>
            </a:r>
            <a:r>
              <a:rPr lang="ru-RU" sz="2400" dirty="0"/>
              <a:t>характеристик погрешности СИ,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имеющих </a:t>
            </a:r>
            <a:r>
              <a:rPr lang="ru-RU" sz="2400" dirty="0"/>
              <a:t>значимую случайную составляющую </a:t>
            </a:r>
            <a:r>
              <a:rPr lang="ru-RU" sz="2400" dirty="0" smtClean="0"/>
              <a:t>погрешности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7618"/>
            <a:ext cx="12192000" cy="5435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СКО случайной составляющей погрешности: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200" dirty="0" smtClean="0"/>
              <a:t>Приказ </a:t>
            </a:r>
            <a:r>
              <a:rPr lang="ru-RU" sz="2200" dirty="0"/>
              <a:t>1/10-НПА </a:t>
            </a:r>
            <a:r>
              <a:rPr lang="ru-RU" sz="2200" dirty="0" smtClean="0"/>
              <a:t>в </a:t>
            </a:r>
            <a:r>
              <a:rPr lang="ru-RU" sz="2200" dirty="0"/>
              <a:t>разделе, относящемся к аттестации методик (методов) </a:t>
            </a:r>
            <a:r>
              <a:rPr lang="ru-RU" sz="2200" dirty="0" smtClean="0"/>
              <a:t>измерений: </a:t>
            </a:r>
            <a:r>
              <a:rPr lang="ru-RU" sz="2200" dirty="0"/>
              <a:t>«… должен применяться </a:t>
            </a:r>
            <a:r>
              <a:rPr lang="ru-RU" sz="2200" b="1" dirty="0"/>
              <a:t>«консервативный» подход </a:t>
            </a:r>
            <a:r>
              <a:rPr lang="ru-RU" sz="2200" dirty="0"/>
              <a:t>к оцениванию составляющих погрешности или неопределенности: если нет возможности точно оценить влияние какого-либо фактора, необходимо принимать верхнюю границу оценки для уровня значимости не более 5%, в том числе и для составляющих погрешности, оцениваемых экспериментальным способом».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При </a:t>
            </a:r>
            <a:r>
              <a:rPr lang="ru-RU" sz="2200" dirty="0"/>
              <a:t>испытаниях СИ также необходимо применять «консервативный» подход.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9397" y="1812609"/>
                <a:ext cx="3629007" cy="1556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ru-RU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acc>
                      <m:r>
                        <a:rPr lang="ru-RU" sz="2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2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ru-RU" sz="26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ru-RU" sz="26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ru-RU" sz="26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600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sz="2600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US" sz="26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600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600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ru-RU" sz="2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7" y="1812609"/>
                <a:ext cx="3629007" cy="15566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98388" y="2014234"/>
                <a:ext cx="3803349" cy="1182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60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sz="26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600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600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sz="26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6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χ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ru-RU" sz="2600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600" b="0" i="1" smtClean="0">
                                          <a:solidFill>
                                            <a:schemeClr val="accent6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sz="26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sz="26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0.95</m:t>
                                  </m:r>
                                </m:sub>
                                <m:sup>
                                  <m:r>
                                    <a:rPr lang="en-US" sz="2600" b="0" i="1" smtClean="0">
                                      <a:solidFill>
                                        <a:schemeClr val="accent6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rad>
                      <m:acc>
                        <m:accPr>
                          <m:chr m:val="̂"/>
                          <m:ctrlP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</m:acc>
                      <m:r>
                        <a:rPr lang="el-GR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l-GR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ru-RU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норм</m:t>
                          </m:r>
                        </m:sub>
                      </m:sSub>
                    </m:oMath>
                  </m:oMathPara>
                </a14:m>
                <a:endParaRPr lang="ru-RU" sz="2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388" y="2014234"/>
                <a:ext cx="3803349" cy="11821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74328" y="2389145"/>
            <a:ext cx="4365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Верхняя граница СКО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5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" id="{504FD3D2-F4B3-454C-A781-1F32DBC659C0}" vid="{86F40D52-97A3-4F42-862B-BBCD59A86F5A}"/>
    </a:ext>
  </a:extLst>
</a:theme>
</file>

<file path=ppt/theme/theme2.xml><?xml version="1.0" encoding="utf-8"?>
<a:theme xmlns:a="http://schemas.openxmlformats.org/drawingml/2006/main" name="b-content">
  <a:themeElements>
    <a:clrScheme name="b-conten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cont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conten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conten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conten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conten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conten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conten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-section33">
  <a:themeElements>
    <a:clrScheme name="b-section33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section3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section3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3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3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3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3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3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3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-section31">
  <a:themeElements>
    <a:clrScheme name="b-section31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section3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section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1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1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1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1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1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1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-section32">
  <a:themeElements>
    <a:clrScheme name="b-section32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section3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section3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2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2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2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2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2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section32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2497</TotalTime>
  <Words>672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Тема1</vt:lpstr>
      <vt:lpstr>b-content</vt:lpstr>
      <vt:lpstr>b-section33</vt:lpstr>
      <vt:lpstr>b-section31</vt:lpstr>
      <vt:lpstr>b-section32</vt:lpstr>
      <vt:lpstr>Определение метрологических характеристик средств измерений ионизирующих излучений</vt:lpstr>
      <vt:lpstr>Стандарты на СИ ионизирующих излучений</vt:lpstr>
      <vt:lpstr>ГОСТ 28271-89 :</vt:lpstr>
      <vt:lpstr>ГОСТ 28271-89 для испытателя:</vt:lpstr>
      <vt:lpstr>«Основная относительная погрешность»</vt:lpstr>
      <vt:lpstr>ГОСТ 27451-87: </vt:lpstr>
      <vt:lpstr>Общий вывод по ГОСТ 28271-89 и ГОСТ 27451-87 </vt:lpstr>
      <vt:lpstr> Для систематической составляющей погрешности</vt:lpstr>
      <vt:lpstr>Оценивание характеристик погрешности СИ,  имеющих значимую случайную составляющую погрешности</vt:lpstr>
      <vt:lpstr>Для случайной составляющей погрешности:</vt:lpstr>
      <vt:lpstr>Другие метрологические характеристики</vt:lpstr>
      <vt:lpstr>Поверка вторичной части измерительных каналов  (измерения ионизирующих излучений)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Лидия Ю. Смагина</dc:creator>
  <cp:lastModifiedBy>Елизаров Олег Владимирович</cp:lastModifiedBy>
  <cp:revision>48</cp:revision>
  <dcterms:created xsi:type="dcterms:W3CDTF">2018-05-04T06:31:40Z</dcterms:created>
  <dcterms:modified xsi:type="dcterms:W3CDTF">2019-10-16T14:31:41Z</dcterms:modified>
</cp:coreProperties>
</file>